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8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2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6f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&amp;si=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&amp;si=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_5_BD#98151bba5?sp=1&amp;pid=a0f34c911&amp;color=0,0,0&amp;vtp=1&amp;bt=1&amp;bbb=1&amp;hb=1"/>
              <p:cNvSpPr/>
              <p:nvPr/>
            </p:nvSpPr>
            <p:spPr>
              <a:xfrm>
                <a:off x="612648" y="486000"/>
                <a:ext cx="10963656" cy="1596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（2）图像法：建立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坐标系，根据所测量的各个点的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坐标值计算出对应的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，在坐标系中描点，连接各点看是否在一条直线上，若大致在一条直线上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说明平抛运动的轨迹是抛物线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P_5_BD#98151bba5?sp=1&amp;pid=a0f34c91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6390"/>
              </a:xfrm>
              <a:prstGeom prst="rect">
                <a:avLst/>
              </a:prstGeom>
              <a:blipFill>
                <a:blip r:embed="rId3"/>
                <a:stretch>
                  <a:fillRect l="-1724" r="-445" b="-1106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&amp;si=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5_1#8afa2773e?sp=1&amp;pid=a0f34c911&amp;color=0,0,0&amp;vtp=1&amp;bt=1&amp;bbb=1"/>
              <p:cNvSpPr/>
              <p:nvPr/>
            </p:nvSpPr>
            <p:spPr>
              <a:xfrm>
                <a:off x="612648" y="486000"/>
                <a:ext cx="10963656" cy="19431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计算初速度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（1）平抛轨迹完整（即含有抛出点）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在轨迹上任取一点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，测出该点到抛出点的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6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水平距离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和竖直距离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，就可求出初速度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ad>
                      <m:radPr>
                        <m:degHide m:val="on"/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altLang="zh-CN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  <m:r>
                              <a:rPr kumimoji="0" lang="en-US" altLang="zh-CN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𝑦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5_BD.5_1#8afa2773e?sp=1&amp;pid=a0f34c911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943100"/>
              </a:xfrm>
              <a:prstGeom prst="rect">
                <a:avLst/>
              </a:prstGeom>
              <a:blipFill>
                <a:blip r:embed="rId3"/>
                <a:stretch>
                  <a:fillRect l="-1724" b="-31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5_BD.5_3#8afa2773e?htil=1&amp;pid=a0f34c911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6120" y="2537813"/>
            <a:ext cx="1746504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BD.5_4#8afa2773e?htil=1&amp;sp=1&amp;pid=a0f34c911&amp;color=0,0,0&amp;vtp=1&amp;bbb=1&amp;hb=1"/>
              <p:cNvSpPr/>
              <p:nvPr/>
            </p:nvSpPr>
            <p:spPr>
              <a:xfrm>
                <a:off x="612648" y="2410813"/>
                <a:ext cx="9134856" cy="25019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（2）平抛轨迹残缺（即无抛出点）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，在轨迹上任取三点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zh-CN" altLang="en-US" sz="2400" b="0" i="0" kern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间及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间的水平距离相等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，由平抛运动的规律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与由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所用时间相等，设为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𝐵𝐶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𝐴𝐵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𝐵𝐶</m:t>
                                </m:r>
                              </m:sub>
                            </m:s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𝐴𝐵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，初速度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𝐵𝐶</m:t>
                                </m:r>
                              </m:sub>
                            </m:s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𝐴𝐵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QB_5_BD.5_4#8afa2773e?htil=1&amp;sp=1&amp;pid=a0f34c91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410813"/>
                <a:ext cx="9134856" cy="2501900"/>
              </a:xfrm>
              <a:prstGeom prst="rect">
                <a:avLst/>
              </a:prstGeom>
              <a:blipFill>
                <a:blip r:embed="rId5"/>
                <a:stretch>
                  <a:fillRect l="-2069" r="-801" b="-48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5_AN.6_1#8afa2773e.blank?pid=a0f34c911&amp;color=0,0,0&amp;vpa=3&amp;vtp=1&amp;bbb=1"/>
              <p:cNvSpPr/>
              <p:nvPr/>
            </p:nvSpPr>
            <p:spPr>
              <a:xfrm>
                <a:off x="674561" y="4281078"/>
                <a:ext cx="636524" cy="36296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𝒈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𝒕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6" name="QB_5_AN.6_1#8afa2773e.blank?pid=a0f34c911&amp;color=0,0,0&amp;vpa=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1" y="4281078"/>
                <a:ext cx="636524" cy="36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&amp;si=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b515be2e?pid=fc36fda5d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五、误差分析</a:t>
            </a:r>
            <a:endParaRPr lang="en-US" altLang="zh-CN" sz="2800" dirty="0"/>
          </a:p>
        </p:txBody>
      </p:sp>
      <p:sp>
        <p:nvSpPr>
          <p:cNvPr id="3" name="P_5_BD#3ec828d4d?sp=1&amp;pid=8b515be2e&amp;color=0,0,0&amp;vtp=1&amp;bbb=1"/>
          <p:cNvSpPr/>
          <p:nvPr/>
        </p:nvSpPr>
        <p:spPr>
          <a:xfrm>
            <a:off x="612648" y="1121661"/>
            <a:ext cx="10963656" cy="3272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安装斜槽时，其末端不水平，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导致小钢球离开斜槽后不做平抛运动产生误差。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建立坐标系时，坐标原点的位置确定不准确，导致轨迹上各点的坐标不准确产生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误差。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小钢球每次自由滚下时的起始位置不完全相同，导致轨迹出现误差。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确定小钢球经过的位置时，出现误差。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量取轨迹上各点的坐标时，出现误差。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&amp;si=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bdf97ef4d?pid=fc36fda5d&amp;color=0,0,0&amp;vtp=1&amp;bt=1&amp;bbb=1"/>
          <p:cNvSpPr/>
          <p:nvPr/>
        </p:nvSpPr>
        <p:spPr>
          <a:xfrm>
            <a:off x="612648" y="373378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六、注意事项</a:t>
            </a:r>
            <a:endParaRPr lang="en-US" altLang="zh-CN" sz="2800" dirty="0"/>
          </a:p>
        </p:txBody>
      </p:sp>
      <p:sp>
        <p:nvSpPr>
          <p:cNvPr id="3" name="QB_5_BD.7_1#0041c977e?pid=bdf97ef4d&amp;color=0,0,0&amp;vtp=1&amp;bbb=1&amp;hb=1"/>
          <p:cNvSpPr/>
          <p:nvPr/>
        </p:nvSpPr>
        <p:spPr>
          <a:xfrm>
            <a:off x="612648" y="1009039"/>
            <a:ext cx="1096365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斜槽安装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：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实验中必须调整斜槽末端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，将小钢球放在斜槽末端水平部分，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若能使小钢球在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静止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斜槽末端就水平了。</a:t>
            </a: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kumimoji="0" lang="en-US" altLang="zh-CN" sz="2400" b="1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方木板固定：</a:t>
            </a:r>
            <a:r>
              <a:rPr kumimoji="0" lang="en-US" altLang="zh-CN" sz="2400" b="0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方木板必须处于竖直平面内，固定时要用</a:t>
            </a:r>
            <a:r>
              <a:rPr kumimoji="0" lang="en-US" altLang="zh-CN" sz="2400" b="0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kumimoji="0" lang="en-US" altLang="zh-CN" sz="2400" b="0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检查木板是否竖直。</a:t>
            </a:r>
            <a:endParaRPr lang="en-US" altLang="zh-CN" sz="2400" dirty="0"/>
          </a:p>
        </p:txBody>
      </p:sp>
      <p:sp>
        <p:nvSpPr>
          <p:cNvPr id="4" name="QB_5_AN.8_1#0041c977e.blank?pid=bdf97ef4d&amp;color=0,0,0&amp;vpa=4&amp;vtp=1&amp;bbb=1"/>
          <p:cNvSpPr/>
          <p:nvPr/>
        </p:nvSpPr>
        <p:spPr>
          <a:xfrm>
            <a:off x="5888705" y="981099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水平</a:t>
            </a:r>
            <a:endParaRPr lang="en-US" altLang="zh-CN" sz="2400" dirty="0"/>
          </a:p>
        </p:txBody>
      </p:sp>
      <p:sp>
        <p:nvSpPr>
          <p:cNvPr id="5" name="QB_5_AN.9_1#0041c977e.blank?pid=bdf97ef4d&amp;color=0,0,0&amp;vpa=5&amp;vtp=1&amp;bbb=1"/>
          <p:cNvSpPr/>
          <p:nvPr/>
        </p:nvSpPr>
        <p:spPr>
          <a:xfrm>
            <a:off x="2762917" y="1539899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任意位置</a:t>
            </a:r>
            <a:endParaRPr lang="en-US" altLang="zh-CN" sz="2400" dirty="0"/>
          </a:p>
        </p:txBody>
      </p:sp>
      <p:sp>
        <p:nvSpPr>
          <p:cNvPr id="7" name="QB_5_AN.11_1#0041c977e.blank?pid=bdf97ef4d&amp;color=0,0,0&amp;vpa=6&amp;vtp=1&amp;bbb=1"/>
          <p:cNvSpPr/>
          <p:nvPr/>
        </p:nvSpPr>
        <p:spPr>
          <a:xfrm>
            <a:off x="7977855" y="2077109"/>
            <a:ext cx="1089025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spc="-10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重垂线</a:t>
            </a:r>
            <a:endParaRPr lang="en-US" altLang="zh-CN" sz="2400" spc="-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_5#7a9084c11?sp=1&amp;pid=bdf97ef4d&amp;color=0,0,0&amp;vtp=1&amp;bbb=1"/>
              <p:cNvSpPr/>
              <p:nvPr/>
            </p:nvSpPr>
            <p:spPr>
              <a:xfrm>
                <a:off x="612648" y="2664330"/>
                <a:ext cx="10963656" cy="3874013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.小钢球释放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（1）小钢球每次必须从斜槽上同一位置自由滚下。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（2）小钢球开始滚下的位置高度要适中，以使小钢球平抛运动的轨迹由白纸的左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上角一直到达右下角为宜。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4.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坐标原点：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坐标原点不是槽末端在木板上的投影点，而是小钢球出槽口时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在木板上的投影点。</a:t>
                </a:r>
              </a:p>
              <a:p>
                <a:pPr latinLnBrk="1">
                  <a:lnSpc>
                    <a:spcPts val="4200"/>
                  </a:lnSpc>
                  <a:defRPr/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5.初速度的计算：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在轨迹上选取离坐标原点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较远的一些点来计算初速度。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8" name="P_5#7a9084c11?sp=1&amp;pid=bdf97ef4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64330"/>
                <a:ext cx="10963656" cy="3874013"/>
              </a:xfrm>
              <a:prstGeom prst="rect">
                <a:avLst/>
              </a:prstGeom>
              <a:blipFill>
                <a:blip r:embed="rId3"/>
                <a:stretch>
                  <a:fillRect l="-1724" r="-1112" b="-283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QB_5_AN.13_1#7a9084c11.blank?pid=bdf97ef4d&amp;color=0,0,0&amp;vpa=7&amp;vtp=1&amp;bbb=1"/>
          <p:cNvSpPr/>
          <p:nvPr/>
        </p:nvSpPr>
        <p:spPr>
          <a:xfrm>
            <a:off x="10689305" y="4871591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球心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build="p" animBg="1"/>
      <p:bldP spid="1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&amp;si=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41b331220.fixed?pid=98095de81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&amp;si=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129ee8127?pid=41b331220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探究点一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教材原型实验</a:t>
            </a:r>
            <a:endParaRPr lang="en-US" altLang="zh-CN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5_BD.14_1#2092d8355?sp=1&amp;pid=129ee8127&amp;color=0,0,0&amp;vtp=1&amp;bbb=1&amp;hb=1"/>
              <p:cNvSpPr/>
              <p:nvPr/>
            </p:nvSpPr>
            <p:spPr>
              <a:xfrm>
                <a:off x="612648" y="1148154"/>
                <a:ext cx="10963656" cy="3268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（2022·福建卷·11，5分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某实验小组利用图甲所示装置验证小球平抛运动的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特点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。实验时，先将斜槽固定在贴有复写纸和白纸的木板边缘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，调节槽口水平并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使木板竖直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；把小球放在槽口处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，用铅笔记下小球在槽口时球心在木板上的水平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投影点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，建立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𝑥𝑂𝑦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坐标系。然后从斜槽上固定的位置释放小球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，小球落到挡板上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并在白纸上留下印迹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。上下调节挡板进行多次实验。实验结束后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，测量各印迹中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心点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…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的坐标，并填入表格中，计算对应的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O_5_BD.14_1#2092d8355?sp=1&amp;pid=129ee812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3268599"/>
              </a:xfrm>
              <a:prstGeom prst="rect">
                <a:avLst/>
              </a:prstGeom>
              <a:blipFill>
                <a:blip r:embed="rId3"/>
                <a:stretch>
                  <a:fillRect l="-1724" r="-334" b="-558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QO_5_BD.14_2#2092d8355?colgroup=3,3,3,5,5,5,5&amp;pid=129ee8127&amp;color=0,0,0&amp;vtp=1&amp;bb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7063636"/>
                  </p:ext>
                </p:extLst>
              </p:nvPr>
            </p:nvGraphicFramePr>
            <p:xfrm>
              <a:off x="612648" y="4515202"/>
              <a:ext cx="10968014" cy="1975614"/>
            </p:xfrm>
            <a:graphic>
              <a:graphicData uri="http://schemas.openxmlformats.org/drawingml/2006/table">
                <a:tbl>
                  <a:tblPr/>
                  <a:tblGrid>
                    <a:gridCol w="13241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50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50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342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5342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5342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75342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7961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66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𝑦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cm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2.95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6.52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9.27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13.20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16.61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19.90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866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𝑥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cm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5.95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8.81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10.74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12.49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14.05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15.28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866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itchFamily="34" charset="-122"/>
                                      <a:cs typeface="Times New Roman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35.4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77.6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115.3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156.0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197.4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233.5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QO_5_BD.14_2#2092d8355?colgroup=3,3,3,5,5,5,5&amp;pid=129ee8127&amp;color=0,0,0&amp;vtp=1&amp;bb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7063636"/>
                  </p:ext>
                </p:extLst>
              </p:nvPr>
            </p:nvGraphicFramePr>
            <p:xfrm>
              <a:off x="612648" y="4515202"/>
              <a:ext cx="10968014" cy="1975614"/>
            </p:xfrm>
            <a:graphic>
              <a:graphicData uri="http://schemas.openxmlformats.org/drawingml/2006/table">
                <a:tbl>
                  <a:tblPr/>
                  <a:tblGrid>
                    <a:gridCol w="13241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50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50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342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5342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75342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75342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7961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26" t="-1266" r="-633796" b="-3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926" t="-1266" r="-533796" b="-3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5694" t="-1266" r="-300347" b="-3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6829" t="-1266" r="-201394" b="-3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5347" t="-1266" r="-100694" b="-3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5347" t="-1266" r="-694" b="-3417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86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1" t="-97561" r="-730415" b="-2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2.95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6.52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9.27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13.20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16.61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19.90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86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1" t="-197561" r="-730415" b="-1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5.95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8.81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10.74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12.49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14.05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15.28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86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1" t="-297561" r="-730415" b="-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35.4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77.6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115.3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156.0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197.4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Microsoft Yahei" pitchFamily="34" charset="-122"/>
                              <a:cs typeface="Times New Roman" pitchFamily="34" charset="-120"/>
                            </a:rPr>
                            <a:t>233.5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841573"/>
      </p:ext>
    </p:extLst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&amp;si=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15_1#0e22f9e8e?sp=1&amp;pid=2092d8355&amp;color=0,0,0&amp;vtp=1&amp;bt=1&amp;bbb=1"/>
              <p:cNvSpPr/>
              <p:nvPr/>
            </p:nvSpPr>
            <p:spPr>
              <a:xfrm>
                <a:off x="526384" y="2729923"/>
                <a:ext cx="11412538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根据表中数据，在图乙给出的坐标纸上补上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数据点，并绘制“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”图线。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BD.15_1#0e22f9e8e?sp=1&amp;pid=2092d8355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4" y="2729923"/>
                <a:ext cx="11412538" cy="474599"/>
              </a:xfrm>
              <a:prstGeom prst="rect">
                <a:avLst/>
              </a:prstGeom>
              <a:blipFill>
                <a:blip r:embed="rId3"/>
                <a:stretch>
                  <a:fillRect l="-1603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15_2#0e22f9e8e?pid=2092d835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0619" y="3429000"/>
            <a:ext cx="3525005" cy="2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AN.16_1#0e22f9e8e?pid=2092d8355&amp;color=0,0,0&amp;vtp=1&amp;bbb=1"/>
          <p:cNvSpPr/>
          <p:nvPr/>
        </p:nvSpPr>
        <p:spPr>
          <a:xfrm>
            <a:off x="526384" y="6007151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[答案]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见解析</a:t>
            </a:r>
            <a:endParaRPr lang="en-US" altLang="zh-CN" sz="2400" dirty="0"/>
          </a:p>
        </p:txBody>
      </p:sp>
      <p:pic>
        <p:nvPicPr>
          <p:cNvPr id="5" name="QO_5_BD.14_3#2092d8355?pid=129ee8127&amp;color=0,0,0&amp;tib=255,255,255&amp;vtp=1" descr="preencoded.png">
            <a:extLst>
              <a:ext uri="{FF2B5EF4-FFF2-40B4-BE49-F238E27FC236}">
                <a16:creationId xmlns:a16="http://schemas.microsoft.com/office/drawing/2014/main" id="{5D8DF75B-35BF-E2C0-0743-795EACD2A4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9391" y="485999"/>
            <a:ext cx="2387919" cy="22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&amp;si=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6_AS.17_1#0e22f9e8e?pid=2092d8355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根据题表数据在坐标纸上描出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𝑂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数据点，并绘制“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”图线如图所示。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O_6_AS.17_1#0e22f9e8e?pid=2092d8355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>
                <a:blip r:embed="rId3"/>
                <a:stretch>
                  <a:fillRect l="-172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AS.17_2#0e22f9e8e?pid=2092d8355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36" y="1091282"/>
            <a:ext cx="3575304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&amp;si=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18_1#8939990cd?pid=2092d8355&amp;color=0,0,0&amp;vtp=1&amp;bt=1&amp;bbb=1&amp;hb=1"/>
              <p:cNvSpPr/>
              <p:nvPr/>
            </p:nvSpPr>
            <p:spPr>
              <a:xfrm>
                <a:off x="612648" y="524100"/>
                <a:ext cx="10963656" cy="10374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图线可知，小球下落的高度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与水平距离的平方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成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选填“线性”或“非线性”）关系，由此判断小球下落的轨迹是抛物线。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6_BD.18_1#8939990cd?pid=2092d83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24100"/>
                <a:ext cx="10963656" cy="1037400"/>
              </a:xfrm>
              <a:prstGeom prst="rect">
                <a:avLst/>
              </a:prstGeom>
              <a:blipFill>
                <a:blip r:embed="rId3"/>
                <a:stretch>
                  <a:fillRect l="-1724" b="-170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19_1#8939990cd.blank?pid=2092d8355&amp;color=0,0,0&amp;vpa=8&amp;vtp=1&amp;bbb=1"/>
          <p:cNvSpPr/>
          <p:nvPr/>
        </p:nvSpPr>
        <p:spPr>
          <a:xfrm>
            <a:off x="9601549" y="496160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线性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20_1#8939990cd?pid=2092d8355&amp;color=0,0,0&amp;vtp=1&amp;bbb=1&amp;hb=1"/>
              <p:cNvSpPr/>
              <p:nvPr/>
            </p:nvSpPr>
            <p:spPr>
              <a:xfrm>
                <a:off x="612648" y="1573882"/>
                <a:ext cx="10963656" cy="103682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图线为一条倾斜的直线可知，小球下落的高度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与水平距离的二次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成线性关系。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QB_6_AS.20_1#8939990cd?pid=2092d835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73882"/>
                <a:ext cx="10963656" cy="1036828"/>
              </a:xfrm>
              <a:prstGeom prst="rect">
                <a:avLst/>
              </a:prstGeom>
              <a:blipFill>
                <a:blip r:embed="rId4"/>
                <a:stretch>
                  <a:fillRect l="-1724" r="-612" b="-1764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BD.21_1#fed783eea?pid=2092d8355&amp;color=0,0,0&amp;vtp=1&amp;bbb=1&amp;hb=1"/>
              <p:cNvSpPr/>
              <p:nvPr/>
            </p:nvSpPr>
            <p:spPr>
              <a:xfrm>
                <a:off x="612648" y="2614012"/>
                <a:ext cx="10963656" cy="14058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73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图线求得斜率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，小球平抛运动的初速度表达式为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</a:t>
                </a:r>
                <a:r>
                  <a:rPr lang="en-US" altLang="zh-CN" sz="4050" b="1" i="0" u="sng" kern="0" spc="-99900" dirty="0">
                    <a:solidFill>
                      <a:srgbClr val="FF00FF"/>
                    </a:solidFill>
                    <a:latin typeface="SimSun" panose="02010600030101010101" pitchFamily="2" charset="-122"/>
                    <a:ea typeface="KaiT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（用斜率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表示）。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QB_6_BD.21_1#fed783eea?pid=2092d835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14012"/>
                <a:ext cx="10963656" cy="1405890"/>
              </a:xfrm>
              <a:prstGeom prst="rect">
                <a:avLst/>
              </a:prstGeom>
              <a:blipFill>
                <a:blip r:embed="rId5"/>
                <a:stretch>
                  <a:fillRect l="-1724" b="-1304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6_AN.22_1#fed783eea.blank?pid=2092d8355&amp;color=0,0,0&amp;vpa=9&amp;vtp=1&amp;bbb=1&amp;rh=58.60504"/>
              <p:cNvSpPr/>
              <p:nvPr/>
            </p:nvSpPr>
            <p:spPr>
              <a:xfrm>
                <a:off x="9944164" y="2582198"/>
                <a:ext cx="654177" cy="73850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8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𝒈</m:t>
                            </m:r>
                          </m:num>
                          <m:den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𝟐</m:t>
                            </m:r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𝒌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6" name="QB_6_AN.22_1#fed783eea.blank?pid=2092d8355&amp;color=0,0,0&amp;vpa=9&amp;vtp=1&amp;bbb=1&amp;rh=58.60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164" y="2582198"/>
                <a:ext cx="654177" cy="738505"/>
              </a:xfrm>
              <a:prstGeom prst="rect">
                <a:avLst/>
              </a:prstGeom>
              <a:blipFill>
                <a:blip r:embed="rId6"/>
                <a:stretch>
                  <a:fillRect b="-82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AS.23_1#fed783eea?pid=2092d8355&amp;color=0,0,0&amp;vtp=1&amp;bbb=1&amp;hb=1"/>
              <p:cNvSpPr/>
              <p:nvPr/>
            </p:nvSpPr>
            <p:spPr>
              <a:xfrm>
                <a:off x="612648" y="4026252"/>
                <a:ext cx="10963656" cy="23241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9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小球做平抛运动，水平方向有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，竖直方向有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，联立可得</a:t>
                </a:r>
              </a:p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itchFamily="34" charset="-122"/>
                                        <a:cs typeface="Times New Roman" pitchFamily="34" charset="-12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图线的斜率为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𝑘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𝑔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，解得小球平抛运动的初</a:t>
                </a: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速度表达式为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QB_6_AS.23_1#fed783eea?pid=2092d835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026252"/>
                <a:ext cx="10963656" cy="2324100"/>
              </a:xfrm>
              <a:prstGeom prst="rect">
                <a:avLst/>
              </a:prstGeom>
              <a:blipFill>
                <a:blip r:embed="rId7"/>
                <a:stretch>
                  <a:fillRect l="-1724" b="-2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&amp;si=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&amp;si=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24_1#0ce9c3028?pid=2092d8355&amp;color=0,0,0&amp;vtp=1&amp;bt=1&amp;bbb=1&amp;hb=1"/>
              <p:cNvSpPr/>
              <p:nvPr/>
            </p:nvSpPr>
            <p:spPr>
              <a:xfrm>
                <a:off x="612648" y="524100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（4）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该实验得到的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图线常不经过原点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，可能的原因是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__________________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B_6_BD.24_1#0ce9c3028?pid=2092d83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24100"/>
                <a:ext cx="10963656" cy="1033399"/>
              </a:xfrm>
              <a:prstGeom prst="rect">
                <a:avLst/>
              </a:prstGeom>
              <a:blipFill>
                <a:blip r:embed="rId3"/>
                <a:stretch>
                  <a:fillRect l="-1724" r="-1279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N.25_1#0ce9c3028.blank?pid=2092d8355&amp;color=0,0,0&amp;vpa=10&amp;vtp=1&amp;bbb=1&amp;hb=1"/>
              <p:cNvSpPr/>
              <p:nvPr/>
            </p:nvSpPr>
            <p:spPr>
              <a:xfrm>
                <a:off x="612648" y="496160"/>
                <a:ext cx="10963656" cy="103466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ct val="150000"/>
                  </a:lnSpc>
                </a:pPr>
                <a:r>
                  <a:rPr lang="en-US" altLang="zh-CN" sz="2400" b="1" i="0">
                    <a:solidFill>
                      <a:srgbClr val="FF0000"/>
                    </a:solidFill>
                    <a:latin typeface="SimSun" panose="02010600030101010101" pitchFamily="2" charset="-122"/>
                    <a:ea typeface="KaiTi" pitchFamily="34" charset="-122"/>
                    <a:cs typeface="Times New Roman" pitchFamily="34" charset="-120"/>
                  </a:rPr>
                  <a:t>                                                       </a:t>
                </a:r>
                <a:r>
                  <a:rPr lang="en-US" altLang="zh-CN" sz="2400" b="1" i="0">
                    <a:solidFill>
                      <a:srgbClr val="FF0000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水平射出点未与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𝑶</m:t>
                    </m:r>
                  </m:oMath>
                </a14:m>
                <a:r>
                  <a:rPr lang="en-US" altLang="zh-CN" sz="2400" b="1" i="0">
                    <a:solidFill>
                      <a:srgbClr val="FF0000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点重合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B_6_AN.25_1#0ce9c3028.blank?pid=2092d8355&amp;color=0,0,0&amp;vpa=1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96160"/>
                <a:ext cx="10963656" cy="1034669"/>
              </a:xfrm>
              <a:prstGeom prst="rect">
                <a:avLst/>
              </a:prstGeom>
              <a:blipFill>
                <a:blip r:embed="rId4"/>
                <a:stretch>
                  <a:fillRect l="-1724" b="-1588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26_1#0ce9c3028?pid=2092d8355&amp;color=0,0,0&amp;vtp=1&amp;bbb=1&amp;hb=1"/>
              <p:cNvSpPr/>
              <p:nvPr/>
            </p:nvSpPr>
            <p:spPr>
              <a:xfrm>
                <a:off x="612648" y="1561181"/>
                <a:ext cx="10963656" cy="1596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图线是一条直线，但常不经过原点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，这是因为小球的水平射出点未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与坐标原点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重合，位于坐标原点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上方（或下方），导致实验中所测得的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值偏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（或偏大）。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B_6_AS.26_1#0ce9c3028?pid=2092d835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61181"/>
                <a:ext cx="10963656" cy="1596390"/>
              </a:xfrm>
              <a:prstGeom prst="rect">
                <a:avLst/>
              </a:prstGeom>
              <a:blipFill>
                <a:blip r:embed="rId5"/>
                <a:stretch>
                  <a:fillRect l="-1724" b="-1145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&amp;si=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5_BD.27_1#d1bbcc312?pid=129ee8127&amp;color=0,0,0&amp;vtp=1&amp;bt=1&amp;bbb=1&amp;hb=1"/>
              <p:cNvSpPr/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迁移应用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用如图甲所示装置研究平抛运动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。将白纸和复写纸对齐重叠并固定在竖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直的硬板上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。钢球沿斜槽轨道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𝑃𝑄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滑下后从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点飞出，落在水平挡板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。由于挡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板靠近硬板一侧较低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，钢球落在挡板上时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，钢球侧面会在白纸上挤压出一个痕迹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。移动挡板，重新释放钢球，如此重复，白纸上将留下一系列痕迹点。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O_5_BD.27_1#d1bbcc312?pid=129ee812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blipFill>
                <a:blip r:embed="rId3"/>
                <a:stretch>
                  <a:fillRect l="-1724" r="-723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27_2#d1bbcc312?pid=129ee8127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608" y="2753712"/>
            <a:ext cx="475488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&amp;si=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28_1#8df3d4403?pid=d1bbcc312&amp;color=0,0,0&amp;vtp=1&amp;bt=1&amp;bbb=1"/>
          <p:cNvSpPr/>
          <p:nvPr/>
        </p:nvSpPr>
        <p:spPr>
          <a:xfrm>
            <a:off x="612648" y="52410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</a:t>
            </a:r>
            <a:r>
              <a:rPr lang="en-US" altLang="zh-CN" sz="2400" b="0" i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400" b="0" i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下列实验条件必须满足的有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3" name="QC_6_AN.29_1#8df3d4403.blank?pid=d1bbcc312&amp;color=0,0,0&amp;vpa=11&amp;vtp=1&amp;bbb=1"/>
          <p:cNvSpPr/>
          <p:nvPr/>
        </p:nvSpPr>
        <p:spPr>
          <a:xfrm>
            <a:off x="5214016" y="474570"/>
            <a:ext cx="6445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BD</a:t>
            </a:r>
            <a:endParaRPr lang="en-US" altLang="zh-CN" sz="2400" dirty="0"/>
          </a:p>
        </p:txBody>
      </p:sp>
      <p:sp>
        <p:nvSpPr>
          <p:cNvPr id="4" name="QC_6_BD.28_2#8df3d4403.choices?pid=d1bbcc312&amp;color=0,0,0&amp;vtp=1&amp;bbb=1"/>
          <p:cNvSpPr/>
          <p:nvPr/>
        </p:nvSpPr>
        <p:spPr>
          <a:xfrm>
            <a:off x="612648" y="1067532"/>
            <a:ext cx="1096365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斜槽轨道光滑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斜槽轨道末端水平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挡板高度等间距变化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每次从斜槽上相同的位置无初速度释放钢球</a:t>
            </a:r>
            <a:endParaRPr lang="en-US" altLang="zh-CN" sz="2400" dirty="0"/>
          </a:p>
        </p:txBody>
      </p:sp>
      <p:sp>
        <p:nvSpPr>
          <p:cNvPr id="5" name="QC_6_AS.30_1#8df3d4403?pid=d1bbcc312&amp;color=0,0,0&amp;vtp=1&amp;bbb=1&amp;hb=1"/>
          <p:cNvSpPr/>
          <p:nvPr/>
        </p:nvSpPr>
        <p:spPr>
          <a:xfrm>
            <a:off x="612648" y="3264632"/>
            <a:ext cx="10963656" cy="2155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为了能画出平抛运动轨迹，首先保证钢球做的是平抛运动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，斜槽轨道不一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定要光滑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，但末端必须是水平的。同时要让钢球总是从同一位置由静止释放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，这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样才能找到同一运动轨迹上的几个点。利用挡板只要能记录下钢球下落到不同高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度时的位置即可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，高度不需要等间距变化。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&amp;si=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31_1#033a5331e?sp=1&amp;pid=d1bbcc312&amp;color=0,0,0&amp;vtp=1&amp;bt=1&amp;bbb=1&amp;hb=1"/>
              <p:cNvSpPr/>
              <p:nvPr/>
            </p:nvSpPr>
            <p:spPr>
              <a:xfrm>
                <a:off x="612648" y="486000"/>
                <a:ext cx="10963656" cy="480815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为定量研究，建立以水平方向为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轴、竖直方向为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轴的坐标系。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.取平抛运动的起始点为坐标原点，将钢球静置于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钢球的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选填“最上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端”“最下端”或“球心”）对应白纸上的位置即原点；在确定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轴时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endParaRPr lang="en-US" altLang="zh-CN" sz="2400" i="0" dirty="0">
                  <a:solidFill>
                    <a:srgbClr val="000000"/>
                  </a:solidFill>
                  <a:latin typeface="SimSun" pitchFamily="34" charset="0"/>
                  <a:ea typeface="SimSun" pitchFamily="34" charset="-122"/>
                  <a:cs typeface="SimSu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（选填“需要”或“不需要”）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轴与重垂线平行。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若漏记平抛轨迹的起始点，也可按下述方法处理数据：如图乙所示，在轨迹上取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三点，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的水平间距相等且均为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，测得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的竖直间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距分别是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（选填“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”“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&lt;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”或“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”）。</a:t>
                </a:r>
                <a:r>
                  <a:rPr lang="en-US" altLang="zh-CN" sz="2400" b="0" i="0" dirty="0" err="1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可求得钢球平抛的初速度大</a:t>
                </a:r>
                <a:endParaRPr lang="en-US" altLang="zh-CN" sz="2400" b="0" i="0" dirty="0">
                  <a:solidFill>
                    <a:srgbClr val="000000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8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</a:t>
                </a:r>
                <a:r>
                  <a:rPr lang="en-US" altLang="zh-CN" sz="4500" b="1" i="0" u="sng" kern="0" spc="-99900">
                    <a:solidFill>
                      <a:srgbClr val="FF00FF"/>
                    </a:solidFill>
                    <a:latin typeface="SimSun" panose="02010600030101010101" pitchFamily="2" charset="-122"/>
                    <a:ea typeface="KaiT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（已知当地重力加速度为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，结果用上述字母表示）。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6_BD.31_1#033a5331e?sp=1&amp;pid=d1bbcc31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808157"/>
              </a:xfrm>
              <a:prstGeom prst="rect">
                <a:avLst/>
              </a:prstGeom>
              <a:blipFill>
                <a:blip r:embed="rId3"/>
                <a:stretch>
                  <a:fillRect l="-1724" r="-1390" b="-342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2_1#033a5331e.blank?pid=d1bbcc312&amp;color=0,0,0&amp;vpa=12&amp;vtp=1&amp;bbb=1"/>
          <p:cNvSpPr/>
          <p:nvPr/>
        </p:nvSpPr>
        <p:spPr>
          <a:xfrm>
            <a:off x="8994871" y="1016860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球心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4" name="QB_6_AN.33_1#033a5331e.blank?pid=d1bbcc312&amp;color=0,0,0&amp;vpa=13&amp;vtp=1&amp;bbb=1"/>
          <p:cNvSpPr/>
          <p:nvPr/>
        </p:nvSpPr>
        <p:spPr>
          <a:xfrm>
            <a:off x="9099074" y="1575660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需要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AN.34_1#033a5331e.blank?pid=d1bbcc312&amp;color=0,0,0&amp;vpa=14&amp;vtp=1&amp;bbb=1"/>
              <p:cNvSpPr/>
              <p:nvPr/>
            </p:nvSpPr>
            <p:spPr>
              <a:xfrm>
                <a:off x="3628644" y="3902236"/>
                <a:ext cx="384175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&gt;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5" name="QB_6_AN.34_1#033a5331e.blank?pid=d1bbcc312&amp;color=0,0,0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644" y="3902236"/>
                <a:ext cx="384175" cy="353441"/>
              </a:xfrm>
              <a:prstGeom prst="rect">
                <a:avLst/>
              </a:prstGeom>
              <a:blipFill>
                <a:blip r:embed="rId4"/>
                <a:stretch>
                  <a:fillRect l="-6349" r="-3175" b="-1034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6_AN.35_1#033a5331e.blank?pid=d1bbcc312&amp;color=0,0,0&amp;vpa=15&amp;vtp=1&amp;bbb=1&amp;rh=54"/>
              <p:cNvSpPr/>
              <p:nvPr/>
            </p:nvSpPr>
            <p:spPr>
              <a:xfrm>
                <a:off x="1296860" y="4555588"/>
                <a:ext cx="1226630" cy="6858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8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𝒈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KaiT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KaiTi" pitchFamily="34" charset="-122"/>
                                    <a:cs typeface="Times New Roman" pitchFamily="34" charset="-12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400" b="1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KaiTi" pitchFamily="34" charset="-122"/>
                                    <a:cs typeface="Times New Roman" pitchFamily="34" charset="-12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KaiT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KaiTi" pitchFamily="34" charset="-122"/>
                                    <a:cs typeface="Times New Roman" pitchFamily="34" charset="-12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400" b="1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KaiTi" pitchFamily="34" charset="-122"/>
                                    <a:cs typeface="Times New Roman" pitchFamily="34" charset="-12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6" name="QB_6_AN.35_1#033a5331e.blank?pid=d1bbcc312&amp;color=0,0,0&amp;vpa=15&amp;vtp=1&amp;bbb=1&amp;rh=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860" y="4555588"/>
                <a:ext cx="1226630" cy="685800"/>
              </a:xfrm>
              <a:prstGeom prst="rect">
                <a:avLst/>
              </a:prstGeom>
              <a:blipFill>
                <a:blip r:embed="rId5"/>
                <a:stretch>
                  <a:fillRect b="-885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&amp;si=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AS.36_1#033a5331e?pid=d1bbcc312&amp;color=0,0,0&amp;vtp=1&amp;bt=1&amp;bbb=1&amp;hb=1"/>
              <p:cNvSpPr/>
              <p:nvPr/>
            </p:nvSpPr>
            <p:spPr>
              <a:xfrm>
                <a:off x="612648" y="486000"/>
                <a:ext cx="10963656" cy="4445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.钢球飞出后记录下的是其球心在白纸上对应的位置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，故抛出点也应是钢球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静置于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点时球心在白纸上对应的位置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，即应以球心在白纸上对应的位置为坐标原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；钢球在竖直方向做自由落体运动，故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轴必须保证与重垂线平行。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.如果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点是抛出点，则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的竖直间距之比为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1:3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点不是抛出点，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点已经具有竖直方向的分速度，故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的竖直间距之比大于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1:3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；由于</a:t>
                </a: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水平距离相等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，故时间相等，根据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，则初速度</a:t>
                </a:r>
              </a:p>
              <a:p>
                <a:pPr latinLnBrk="1">
                  <a:lnSpc>
                    <a:spcPts val="65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B_6_AS.36_1#033a5331e?pid=d1bbcc31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445000"/>
              </a:xfrm>
              <a:prstGeom prst="rect">
                <a:avLst/>
              </a:prstGeom>
              <a:blipFill>
                <a:blip r:embed="rId3"/>
                <a:stretch>
                  <a:fillRect l="-1724" r="-1557" b="-13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&amp;si=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e9a50d5d0?pid=41b331220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探究点二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创新拓展实验</a:t>
            </a:r>
            <a:endParaRPr lang="en-US" altLang="zh-CN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5_BD.37_1#5ced825ae?sp=1&amp;pid=e9a50d5d0&amp;color=0,0,0&amp;vtp=1&amp;bbb=1&amp;hb=1"/>
              <p:cNvSpPr/>
              <p:nvPr/>
            </p:nvSpPr>
            <p:spPr>
              <a:xfrm>
                <a:off x="612648" y="1148154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（2020·天津卷·9（1），6分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某实验小组利用图甲所示装置测定平抛运动的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初速度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。把白纸和复写纸叠放一起固定在竖直木板上，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在桌面上固定一个斜面，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斜面的底边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与桌子边缘及木板均平行。每次改变木板和桌边之间的距离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，让钢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球从斜面顶端同一位置滚下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，通过碰撞复写纸，在白纸上记录钢球的落点。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O_5_BD.37_1#5ced825ae?sp=1&amp;pid=e9a50d5d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2155190"/>
              </a:xfrm>
              <a:prstGeom prst="rect">
                <a:avLst/>
              </a:prstGeom>
              <a:blipFill>
                <a:blip r:embed="rId3"/>
                <a:stretch>
                  <a:fillRect l="-1724" b="-84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5_BD.37_2#5ced825ae?pid=e9a50d5d0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3423002"/>
            <a:ext cx="4873752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&amp;si=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38_1#98f027b23?pid=5ced825ae&amp;color=0,0,0&amp;vtp=1&amp;bt=1&amp;bbb=1"/>
          <p:cNvSpPr/>
          <p:nvPr/>
        </p:nvSpPr>
        <p:spPr>
          <a:xfrm>
            <a:off x="612648" y="52410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①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为了正确完成实验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，以下做法必要的是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3" name="QC_6_AN.39_1#98f027b23.blank?pid=5ced825ae&amp;color=0,0,0&amp;vpa=16&amp;vtp=1&amp;bbb=1"/>
          <p:cNvSpPr/>
          <p:nvPr/>
        </p:nvSpPr>
        <p:spPr>
          <a:xfrm>
            <a:off x="6280816" y="474570"/>
            <a:ext cx="6445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6_BD.38_2#98f027b23.choices?pid=5ced825ae&amp;color=0,0,0&amp;vtp=1&amp;bbb=1"/>
              <p:cNvSpPr/>
              <p:nvPr/>
            </p:nvSpPr>
            <p:spPr>
              <a:xfrm>
                <a:off x="612648" y="1067532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5589778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实验时应保持桌面水平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每次应使钢球从静止开始释放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778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使斜面的底边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与桌边重合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选择对钢球摩擦力尽可能小的斜面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C_6_BD.38_2#98f027b23.choices?pid=5ced825a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67532"/>
                <a:ext cx="10963656" cy="1033399"/>
              </a:xfrm>
              <a:prstGeom prst="rect">
                <a:avLst/>
              </a:prstGeom>
              <a:blipFill>
                <a:blip r:embed="rId3"/>
                <a:stretch>
                  <a:fillRect l="-1724" b="-1764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6_AS.40_1#98f027b23?pid=5ced825ae&amp;color=0,0,0&amp;vtp=1&amp;bbb=1&amp;hb=1"/>
              <p:cNvSpPr/>
              <p:nvPr/>
            </p:nvSpPr>
            <p:spPr>
              <a:xfrm>
                <a:off x="612648" y="2108551"/>
                <a:ext cx="10963656" cy="32726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钢球从桌面飞出，必须使钢球初速度沿水平方向，做平抛运动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，故需要保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持桌面水平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，A项正确；钢球必须每次从同一位置由静止滚下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，这样才能使每次做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平抛运动的初速度相同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，B项正确；斜面底边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不可与桌边重合，若重合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，钢球离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开桌边的速度不沿水平方向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，将不再做平抛运动，C项错误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；钢球所受斜面的摩擦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力大小对实验没有影响，只要保证每次钢球从桌边开始做初速度相同的平抛运动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即可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，D项错误。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C_6_AS.40_1#98f027b23?pid=5ced825a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08551"/>
                <a:ext cx="10963656" cy="3272600"/>
              </a:xfrm>
              <a:prstGeom prst="rect">
                <a:avLst/>
              </a:prstGeom>
              <a:blipFill>
                <a:blip r:embed="rId4"/>
                <a:stretch>
                  <a:fillRect l="-1724" r="-1168" b="-54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&amp;si=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41_1#5ec199128?pid=5ced825ae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②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实验小组每次将木板向远离桌子的方向移动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0.2 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，在白纸上记录了钢球的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4个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落点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，相邻两点之间的距离依次为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15.0 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25.0 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35.0 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，示意如图乙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。重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力加速度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，钢球平抛的初速度为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6_BD.41_1#5ec199128?pid=5ced825a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N.42_1#5ec199128.blank?pid=5ced825ae&amp;color=0,0,0&amp;vpa=17&amp;vtp=1&amp;bbb=1"/>
              <p:cNvSpPr/>
              <p:nvPr/>
            </p:nvSpPr>
            <p:spPr>
              <a:xfrm>
                <a:off x="6618097" y="1656494"/>
                <a:ext cx="338138" cy="35344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𝟐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3" name="QB_6_AN.42_1#5ec199128.blank?pid=5ced825ae&amp;color=0,0,0&amp;vpa=1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097" y="1656494"/>
                <a:ext cx="338138" cy="353441"/>
              </a:xfrm>
              <a:prstGeom prst="rect">
                <a:avLst/>
              </a:prstGeom>
              <a:blipFill>
                <a:blip r:embed="rId4"/>
                <a:stretch>
                  <a:fillRect l="-10909" r="-7273" b="-1034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43_1#5ec199128?pid=5ced825ae&amp;color=0,0,0&amp;vtp=1&amp;bbb=1&amp;hb=1"/>
              <p:cNvSpPr/>
              <p:nvPr/>
            </p:nvSpPr>
            <p:spPr>
              <a:xfrm>
                <a:off x="612648" y="2080611"/>
                <a:ext cx="10963656" cy="19431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设每次木板向远离桌子的方向移动的距离为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，相邻两落点的竖直间距差为</a:t>
                </a:r>
              </a:p>
              <a:p>
                <a:pPr latinLnBrk="1">
                  <a:lnSpc>
                    <a:spcPts val="65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，间隔时间为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，则由匀加速直线运动规律有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Δ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=0.1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故初速度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QB_6_AS.43_1#5ec199128?pid=5ced825a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10963656" cy="1943100"/>
              </a:xfrm>
              <a:prstGeom prst="rect">
                <a:avLst/>
              </a:prstGeom>
              <a:blipFill>
                <a:blip r:embed="rId5"/>
                <a:stretch>
                  <a:fillRect l="-1724" r="-1446" b="-564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BD.44_1#edcd7996c?pid=5ced825ae&amp;color=0,0,0&amp;vtp=1&amp;bbb=1"/>
          <p:cNvSpPr/>
          <p:nvPr/>
        </p:nvSpPr>
        <p:spPr>
          <a:xfrm>
            <a:off x="612648" y="4030696"/>
            <a:ext cx="1126966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③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图甲装置中，木板上悬挂一条铅垂线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，其作用是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6" name="QB_6_AN.45_1#edcd7996c.blank?pid=5ced825ae&amp;color=0,0,0&amp;vpa=18&amp;vtp=1&amp;bbb=1"/>
          <p:cNvSpPr/>
          <p:nvPr/>
        </p:nvSpPr>
        <p:spPr>
          <a:xfrm>
            <a:off x="7474617" y="3981166"/>
            <a:ext cx="38973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方便将木板调整到竖直平面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7" name="QB_6_AS.46_1#edcd7996c?pid=5ced825ae&amp;color=0,0,0&amp;vtp=1&amp;bbb=1"/>
          <p:cNvSpPr/>
          <p:nvPr/>
        </p:nvSpPr>
        <p:spPr>
          <a:xfrm>
            <a:off x="612648" y="4570509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spc="-10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spc="-10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spc="-10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在实验中要保持木板处于竖直状态，悬挂铅垂线，便于将木板调整到竖直平面。</a:t>
            </a:r>
            <a:endParaRPr lang="en-US" altLang="zh-CN" sz="2400" spc="-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 animBg="1"/>
      <p:bldP spid="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&amp;si=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47_1#1c1495fe4?htil=2&amp;pid=e9a50d5d0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767" y="540865"/>
            <a:ext cx="4086482" cy="227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5_BD.47_2#1c1495fe4?htil=2&amp;sp=1&amp;pid=e9a50d5d0&amp;color=0,0,0&amp;vtp=1&amp;bt=1&amp;bbb=1&amp;hb=1&amp;hs=1"/>
              <p:cNvSpPr/>
              <p:nvPr/>
            </p:nvSpPr>
            <p:spPr>
              <a:xfrm>
                <a:off x="612648" y="486000"/>
                <a:ext cx="6126480" cy="253301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</a:t>
                </a:r>
                <a:r>
                  <a:rPr lang="en-US" altLang="zh-CN" sz="2400" b="1" i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在某未知星球上用如图甲所示装置探究 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“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平抛运动的特点”。悬点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正下方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点处有水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平放置的炽热电热丝，当悬线摆至电热丝处时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能轻易被烧断，小球由于惯性向前飞出做平抛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现对小球采用频闪数码照相机连续拍摄。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O_5_BD.47_2#1c1495fe4?htil=2&amp;sp=1&amp;pid=e9a50d5d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6126480" cy="2533015"/>
              </a:xfrm>
              <a:prstGeom prst="rect">
                <a:avLst/>
              </a:prstGeom>
              <a:blipFill>
                <a:blip r:embed="rId4"/>
                <a:stretch>
                  <a:fillRect l="-3085" r="-7463" b="-722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BD.48_1#93226da89?pid=1c1495fe4&amp;color=0,0,0&amp;vtp=1&amp;bbb=1&amp;hs=1"/>
              <p:cNvSpPr/>
              <p:nvPr/>
            </p:nvSpPr>
            <p:spPr>
              <a:xfrm>
                <a:off x="612648" y="5145947"/>
                <a:ext cx="10963656" cy="45554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由以上信息可知，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选填“是”或“不是”）小球的抛出点；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4" name="QB_6_BD.48_1#93226da89?pid=1c1495fe4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145947"/>
                <a:ext cx="10963656" cy="455549"/>
              </a:xfrm>
              <a:prstGeom prst="rect">
                <a:avLst/>
              </a:prstGeom>
              <a:blipFill>
                <a:blip r:embed="rId5"/>
                <a:stretch>
                  <a:fillRect l="-1724" t="-5333" b="-4133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49_1#93226da89.blank?pid=1c1495fe4&amp;color=0,0,0&amp;vpa=19&amp;vtp=1"/>
          <p:cNvSpPr/>
          <p:nvPr/>
        </p:nvSpPr>
        <p:spPr>
          <a:xfrm>
            <a:off x="4464209" y="5102005"/>
            <a:ext cx="527050" cy="455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0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是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6_AS.50_1#93226da89?pid=1c1495fe4&amp;color=0,0,0&amp;vtp=1&amp;bbb=1&amp;hb=1&amp;hs=1"/>
              <p:cNvSpPr/>
              <p:nvPr/>
            </p:nvSpPr>
            <p:spPr>
              <a:xfrm>
                <a:off x="612648" y="5610069"/>
                <a:ext cx="10963656" cy="97091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由题图乙可知，由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点开始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，在连续相等的时间间隔内小球在竖直方向通过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的位移之比为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1:3:5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点是小球的抛出点。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QB_6_AS.50_1#93226da89?pid=1c1495fe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610069"/>
                <a:ext cx="10963656" cy="970915"/>
              </a:xfrm>
              <a:prstGeom prst="rect">
                <a:avLst/>
              </a:prstGeom>
              <a:blipFill>
                <a:blip r:embed="rId6"/>
                <a:stretch>
                  <a:fillRect l="-1724" r="-1112" b="-1812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O_5_BD.47_2#1c1495fe4?htil=2&amp;sp=1&amp;pid=e9a50d5d0&amp;color=0,0,0&amp;vtp=1&amp;bt=1&amp;bbb=1&amp;hb=1&amp;hs=1">
                <a:extLst>
                  <a:ext uri="{FF2B5EF4-FFF2-40B4-BE49-F238E27FC236}">
                    <a16:creationId xmlns:a16="http://schemas.microsoft.com/office/drawing/2014/main" id="{81F156B5-B78A-3D66-3D4D-D56CB4844AD0}"/>
                  </a:ext>
                </a:extLst>
              </p:cNvPr>
              <p:cNvSpPr/>
              <p:nvPr/>
            </p:nvSpPr>
            <p:spPr>
              <a:xfrm>
                <a:off x="612648" y="3070577"/>
                <a:ext cx="10968012" cy="201231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在有坐标纸的背景屏前，拍下了小球在做平抛运动过程中的多张照片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经合成后，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照片如图乙所示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为连续四次拍下的小球位置，已知照相机连续拍照</a:t>
                </a: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的时间间隔是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，照片大小如图乙中坐标所示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，又知该照片中的长度与实际长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度之比为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1:4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，则：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7" name="QO_5_BD.47_2#1c1495fe4?htil=2&amp;sp=1&amp;pid=e9a50d5d0&amp;color=0,0,0&amp;vtp=1&amp;bt=1&amp;bbb=1&amp;hb=1&amp;hs=1">
                <a:extLst>
                  <a:ext uri="{FF2B5EF4-FFF2-40B4-BE49-F238E27FC236}">
                    <a16:creationId xmlns:a16="http://schemas.microsoft.com/office/drawing/2014/main" id="{81F156B5-B78A-3D66-3D4D-D56CB4844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070577"/>
                <a:ext cx="10968012" cy="2012315"/>
              </a:xfrm>
              <a:prstGeom prst="rect">
                <a:avLst/>
              </a:prstGeom>
              <a:blipFill>
                <a:blip r:embed="rId7"/>
                <a:stretch>
                  <a:fillRect l="-1723" r="-1723" b="-878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&amp;si=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51_1#8d71f6823?pid=1c1495fe4&amp;color=0,0,0&amp;vtp=1&amp;bt=1&amp;bbb=1"/>
              <p:cNvSpPr/>
              <p:nvPr/>
            </p:nvSpPr>
            <p:spPr>
              <a:xfrm>
                <a:off x="612648" y="524100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该星球表面的重力加速度为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6_BD.51_1#8d71f6823?pid=1c1495fe4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24100"/>
                <a:ext cx="10963656" cy="474599"/>
              </a:xfrm>
              <a:prstGeom prst="rect">
                <a:avLst/>
              </a:prstGeom>
              <a:blipFill>
                <a:blip r:embed="rId3"/>
                <a:stretch>
                  <a:fillRect l="-1724" t="-256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52_1#8d71f6823.blank?pid=1c1495fe4&amp;color=0,0,0&amp;vpa=20&amp;vtp=1"/>
          <p:cNvSpPr/>
          <p:nvPr/>
        </p:nvSpPr>
        <p:spPr>
          <a:xfrm>
            <a:off x="5201316" y="474570"/>
            <a:ext cx="3730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8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53_1#8d71f6823?pid=1c1495fe4&amp;color=0,0,0&amp;vtp=1&amp;bbb=1&amp;hb=1"/>
              <p:cNvSpPr/>
              <p:nvPr/>
            </p:nvSpPr>
            <p:spPr>
              <a:xfrm>
                <a:off x="612648" y="1004921"/>
                <a:ext cx="10963656" cy="111302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2×4×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0.1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，则该星球表面的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QB_6_AS.53_1#8d71f6823?pid=1c1495fe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04921"/>
                <a:ext cx="10963656" cy="1113028"/>
              </a:xfrm>
              <a:prstGeom prst="rect">
                <a:avLst/>
              </a:prstGeom>
              <a:blipFill>
                <a:blip r:embed="rId4"/>
                <a:stretch>
                  <a:fillRect l="-1724" b="-1648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BD.54_1#34b80951f?pid=1c1495fe4&amp;color=0,0,0&amp;vtp=1&amp;bbb=1"/>
              <p:cNvSpPr/>
              <p:nvPr/>
            </p:nvSpPr>
            <p:spPr>
              <a:xfrm>
                <a:off x="612648" y="2174146"/>
                <a:ext cx="10963656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小球平抛的初速度大小是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QB_6_BD.54_1#34b80951f?pid=1c1495fe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74146"/>
                <a:ext cx="10963656" cy="474599"/>
              </a:xfrm>
              <a:prstGeom prst="rect">
                <a:avLst/>
              </a:prstGeom>
              <a:blipFill>
                <a:blip r:embed="rId5"/>
                <a:stretch>
                  <a:fillRect l="-1724" t="-2564" b="-3846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55_1#34b80951f.blank?pid=1c1495fe4&amp;color=0,0,0&amp;vpa=21&amp;vtp=1&amp;bbb=1"/>
          <p:cNvSpPr/>
          <p:nvPr/>
        </p:nvSpPr>
        <p:spPr>
          <a:xfrm>
            <a:off x="4858416" y="2124616"/>
            <a:ext cx="6016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0.8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AS.56_1#34b80951f?pid=1c1495fe4&amp;color=0,0,0&amp;vtp=1&amp;bbb=1&amp;hb=1"/>
              <p:cNvSpPr/>
              <p:nvPr/>
            </p:nvSpPr>
            <p:spPr>
              <a:xfrm>
                <a:off x="612648" y="2652873"/>
                <a:ext cx="10963656" cy="11137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2×4×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0.1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，则小球平抛的初速度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大小是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QB_6_AS.56_1#34b80951f?pid=1c1495fe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52873"/>
                <a:ext cx="10963656" cy="1113790"/>
              </a:xfrm>
              <a:prstGeom prst="rect">
                <a:avLst/>
              </a:prstGeom>
              <a:blipFill>
                <a:blip r:embed="rId6"/>
                <a:stretch>
                  <a:fillRect l="-1724" b="-1639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QB_6_BD.57_1#21317d36a?pid=1c1495fe4&amp;color=0,0,0&amp;vtp=1&amp;bbb=1"/>
              <p:cNvSpPr/>
              <p:nvPr/>
            </p:nvSpPr>
            <p:spPr>
              <a:xfrm>
                <a:off x="612648" y="3778855"/>
                <a:ext cx="10963656" cy="68973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（4）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小球在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点时的速度大小是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</a:t>
                </a:r>
                <a:r>
                  <a:rPr lang="en-US" altLang="zh-CN" sz="3650" b="1" i="0" u="sng" kern="0" spc="-99900" dirty="0">
                    <a:solidFill>
                      <a:srgbClr val="FF00FF"/>
                    </a:solidFill>
                    <a:latin typeface="SimSun" panose="02010600030101010101" pitchFamily="2" charset="-122"/>
                    <a:ea typeface="KaiT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QB_6_BD.57_1#21317d36a?pid=1c1495fe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78855"/>
                <a:ext cx="10963656" cy="689737"/>
              </a:xfrm>
              <a:prstGeom prst="rect">
                <a:avLst/>
              </a:prstGeom>
              <a:blipFill>
                <a:blip r:embed="rId7"/>
                <a:stretch>
                  <a:fillRect l="-1724" b="-2566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QB_6_AN.58_1#21317d36a.blank?pid=1c1495fe4&amp;color=0,0,0&amp;vpa=22&amp;vtp=1&amp;bbb=1&amp;rh=41.52504"/>
              <p:cNvSpPr/>
              <p:nvPr/>
            </p:nvSpPr>
            <p:spPr>
              <a:xfrm>
                <a:off x="5075429" y="3870548"/>
                <a:ext cx="722440" cy="52235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𝟓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9" name="QB_6_AN.58_1#21317d36a.blank?pid=1c1495fe4&amp;color=0,0,0&amp;vpa=22&amp;vtp=1&amp;bbb=1&amp;rh=41.52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429" y="3870548"/>
                <a:ext cx="722440" cy="5223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QB_6_AS.59_1#21317d36a?pid=1c1495fe4&amp;color=0,0,0&amp;vtp=1&amp;bbb=1&amp;hb=1"/>
              <p:cNvSpPr/>
              <p:nvPr/>
            </p:nvSpPr>
            <p:spPr>
              <a:xfrm>
                <a:off x="612648" y="4473862"/>
                <a:ext cx="10963656" cy="20193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小球在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，竖直方向的速度大小为</a:t>
                </a: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𝑏𝑦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𝑎𝑐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d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1+3</m:t>
                            </m:r>
                          </m:e>
                        </m:d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×4×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2×0.1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=0.8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，小球在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点时的速度大小为</a:t>
                </a:r>
              </a:p>
              <a:p>
                <a:pPr latinLnBrk="1">
                  <a:lnSpc>
                    <a:spcPts val="65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𝑏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𝑏𝑦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4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5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QB_6_AS.59_1#21317d36a?pid=1c1495fe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73862"/>
                <a:ext cx="10963656" cy="2019300"/>
              </a:xfrm>
              <a:prstGeom prst="rect">
                <a:avLst/>
              </a:prstGeom>
              <a:blipFill>
                <a:blip r:embed="rId9"/>
                <a:stretch>
                  <a:fillRect l="-172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 animBg="1"/>
      <p:bldP spid="7" grpId="0" build="p" animBg="1"/>
      <p:bldP spid="9" grpId="0" build="p" animBg="1"/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&amp;si=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98095de81.fixed?pid=78295e336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第四章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曲线运动</a:t>
            </a:r>
            <a:endParaRPr lang="en-US" altLang="zh-CN" sz="4400" dirty="0"/>
          </a:p>
        </p:txBody>
      </p:sp>
      <p:sp>
        <p:nvSpPr>
          <p:cNvPr id="3" name="C_2#98095de81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98095de81.fixed?pid=78295e336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实验5</a:t>
            </a:r>
            <a:r>
              <a:rPr lang="en-US" altLang="zh-CN" sz="3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探究平抛运动的特点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&amp;si=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98095de81?lid=fc36fda5d&amp;cid=fc36fda5d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98095de81?lid=fc36fda5d&amp;cid=fc36fda5d&amp;vtp=1&amp;bt=1&amp;bbb=1">
            <a:hlinkClick r:id="rId3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98095de81?lid=41b331220&amp;cid=41b331220&amp;tib=255,255,255&amp;vtp=1" descr="preencode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98095de81?lid=41b331220&amp;cid=41b331220&amp;vtp=1&amp;bbb=1">
            <a:hlinkClick r:id="rId5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&amp;si=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fc36fda5d.fixed?pid=98095de81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&amp;si=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70cf6ca12?pid=fc36fda5d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一、实验目的</a:t>
            </a:r>
            <a:endParaRPr lang="en-US" altLang="zh-CN" sz="2800" dirty="0"/>
          </a:p>
        </p:txBody>
      </p:sp>
      <p:sp>
        <p:nvSpPr>
          <p:cNvPr id="3" name="P_5_BD#f0be850bd?sp=1&amp;pid=70cf6ca12&amp;color=0,0,0&amp;vtp=1&amp;bbb=1"/>
          <p:cNvSpPr/>
          <p:nvPr/>
        </p:nvSpPr>
        <p:spPr>
          <a:xfrm>
            <a:off x="612648" y="1121661"/>
            <a:ext cx="10963656" cy="1596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用实验的方法描出平抛运动的轨迹。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会根据平抛运动的轨迹，研究平抛运动水平和竖直方向分运动的特点。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会根据实验描出的轨迹求解平抛物体的初速度。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&amp;si=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5e4c9913d?pid=fc36fda5d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二、实验器材</a:t>
            </a:r>
            <a:endParaRPr lang="en-US" altLang="zh-CN" sz="2800" dirty="0"/>
          </a:p>
        </p:txBody>
      </p:sp>
      <p:sp>
        <p:nvSpPr>
          <p:cNvPr id="3" name="P_5_BD#2cb422585?pid=5e4c9913d&amp;color=0,0,0&amp;vtp=1&amp;bbb=1&amp;hb=1"/>
          <p:cNvSpPr/>
          <p:nvPr/>
        </p:nvSpPr>
        <p:spPr>
          <a:xfrm>
            <a:off x="612648" y="1121661"/>
            <a:ext cx="10963656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平抛实验装置、小钢球、白纸、复写纸、图钉、重垂线、铅笔、刻度尺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、三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角板等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  <p:pic>
        <p:nvPicPr>
          <p:cNvPr id="4" name="P_5_BD#2cb422585?iti=1&amp;pid=5e4c9913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1456" y="2293972"/>
            <a:ext cx="2615184" cy="22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5_BD#2cb422585?iti=1&amp;pid=5e4c9913d&amp;color=0,0,0&amp;vtp=1&amp;bbb=1"/>
          <p:cNvSpPr/>
          <p:nvPr/>
        </p:nvSpPr>
        <p:spPr>
          <a:xfrm>
            <a:off x="5302917" y="4624676"/>
            <a:ext cx="1592262" cy="895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原理装置图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&amp;si=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b81219f21?pid=fc36fda5d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三、实验步骤</a:t>
            </a:r>
            <a:endParaRPr lang="en-US" altLang="zh-CN" sz="2800" dirty="0"/>
          </a:p>
        </p:txBody>
      </p:sp>
      <p:sp>
        <p:nvSpPr>
          <p:cNvPr id="3" name="QB_5_BD.1_1#5384b6585?sp=1&amp;pid=b81219f21&amp;color=0,0,0&amp;vtp=1&amp;bbb=1"/>
          <p:cNvSpPr/>
          <p:nvPr/>
        </p:nvSpPr>
        <p:spPr>
          <a:xfrm>
            <a:off x="612648" y="1121661"/>
            <a:ext cx="10963656" cy="1596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400" b="1" i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调节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（1）斜槽末端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（2）固定白纸的木板竖直，使板面与小钢球的运动轨迹所在平面平行且靠近。</a:t>
            </a:r>
            <a:endParaRPr lang="en-US" altLang="zh-CN" sz="2400" dirty="0"/>
          </a:p>
        </p:txBody>
      </p:sp>
      <p:sp>
        <p:nvSpPr>
          <p:cNvPr id="6" name="QB_5_AN.2_1#5384b6585.blank?pid=b81219f21&amp;color=0,0,0&amp;vpa=1&amp;vtp=1&amp;bbb=1"/>
          <p:cNvSpPr/>
          <p:nvPr/>
        </p:nvSpPr>
        <p:spPr>
          <a:xfrm>
            <a:off x="2610517" y="1652521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水平</a:t>
            </a:r>
            <a:endParaRPr lang="en-US" altLang="zh-CN" sz="2400" dirty="0"/>
          </a:p>
        </p:txBody>
      </p:sp>
      <p:sp>
        <p:nvSpPr>
          <p:cNvPr id="7" name="P_5_BD#45aeb0950?sp=1&amp;pid=b81219f21&amp;color=0,0,0&amp;vtp=1&amp;bbb=1"/>
          <p:cNvSpPr/>
          <p:nvPr/>
        </p:nvSpPr>
        <p:spPr>
          <a:xfrm>
            <a:off x="612648" y="2772952"/>
            <a:ext cx="10963656" cy="2155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确定平抛起点：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将小钢球飞离斜槽末端时球心的投影点描在白纸上。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AE8CBB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操作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（1）每次都从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由静止释放小钢球。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（2）上下调节倾斜挡板，通过多次实验，在白纸上记录小钢球所经过的多个位置。</a:t>
            </a:r>
            <a:endParaRPr lang="en-US" altLang="zh-CN" sz="2400" dirty="0"/>
          </a:p>
        </p:txBody>
      </p:sp>
      <p:sp>
        <p:nvSpPr>
          <p:cNvPr id="11" name="QB_5_AN.4_1#45aeb0950.blank?pid=b81219f21&amp;color=0,0,0&amp;vpa=2&amp;vtp=1&amp;bbb=1"/>
          <p:cNvSpPr/>
          <p:nvPr/>
        </p:nvSpPr>
        <p:spPr>
          <a:xfrm>
            <a:off x="2610517" y="3862612"/>
            <a:ext cx="1446213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同一位置</a:t>
            </a:r>
            <a:endParaRPr lang="en-US" altLang="zh-CN" sz="2400" dirty="0"/>
          </a:p>
        </p:txBody>
      </p:sp>
      <p:sp>
        <p:nvSpPr>
          <p:cNvPr id="12" name="P_5_BD#5c2edf6d7?pid=b81219f21&amp;color=0,0,0&amp;vtp=1&amp;bt=1&amp;bbb=1">
            <a:extLst>
              <a:ext uri="{FF2B5EF4-FFF2-40B4-BE49-F238E27FC236}">
                <a16:creationId xmlns:a16="http://schemas.microsoft.com/office/drawing/2014/main" id="{83E757C8-2892-AD44-B226-3A239E2EFCAB}"/>
              </a:ext>
            </a:extLst>
          </p:cNvPr>
          <p:cNvSpPr/>
          <p:nvPr/>
        </p:nvSpPr>
        <p:spPr>
          <a:xfrm>
            <a:off x="612648" y="4967385"/>
            <a:ext cx="10963656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轨迹获取：用平滑曲线把白纸上各印迹连接起来。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&amp;si=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a0f34c911?pid=fc36fda5d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四、实验数据处理</a:t>
            </a:r>
            <a:endParaRPr lang="en-US" altLang="zh-C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_5#98151bba5?sp=1&amp;pid=a0f34c911&amp;color=0,0,0&amp;vtp=1&amp;bbb=1"/>
              <p:cNvSpPr/>
              <p:nvPr/>
            </p:nvSpPr>
            <p:spPr>
              <a:xfrm>
                <a:off x="612648" y="1121661"/>
                <a:ext cx="10963656" cy="4390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.判断平抛运动的轨迹是否为抛物线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anose="02010600030101010101" pitchFamily="2" charset="-122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以小钢球平抛起点为坐标原点,水平向右为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轴正方向，竖直向下为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轴正方向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建立坐标系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轴上作出等距离的几个点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⋯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，过这些点向下作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轴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的垂线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，垂线与小钢球轨迹的交点记为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⋯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，用刻度尺测量各点的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坐标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d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,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m&gt;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（1）代数计算法：将某点（如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𝑀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点）的坐标代入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求出常数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&lt;/m</a:t>
                </a: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&gt;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，再将其他点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的坐标代入此关系式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，看看等式是否成立，若等式对各点的坐标都近似成立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</a:t>
                </a: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说明所描绘的曲线为抛物线。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P_5#98151bba5?sp=1&amp;pid=a0f34c91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4390390"/>
              </a:xfrm>
              <a:prstGeom prst="rect">
                <a:avLst/>
              </a:prstGeom>
              <a:blipFill>
                <a:blip r:embed="rId3"/>
                <a:stretch>
                  <a:fillRect l="-1724" r="-1335" b="-402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1394</Words>
  <Application>Microsoft Office PowerPoint</Application>
  <PresentationFormat>宽屏</PresentationFormat>
  <Paragraphs>233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SimSun</vt:lpstr>
      <vt:lpstr>微软雅黑</vt:lpstr>
      <vt:lpstr>Arial</vt:lpstr>
      <vt:lpstr>Calibri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青 青</cp:lastModifiedBy>
  <cp:revision>4</cp:revision>
  <dcterms:created xsi:type="dcterms:W3CDTF">2025-01-22T10:06:33Z</dcterms:created>
  <dcterms:modified xsi:type="dcterms:W3CDTF">2025-01-24T01:48:07Z</dcterms:modified>
  <cp:category/>
  <cp:contentStatus/>
</cp:coreProperties>
</file>